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9" r:id="rId2"/>
    <p:sldId id="301" r:id="rId3"/>
    <p:sldId id="302" r:id="rId4"/>
    <p:sldId id="258" r:id="rId5"/>
    <p:sldId id="303" r:id="rId6"/>
    <p:sldId id="304" r:id="rId7"/>
    <p:sldId id="311" r:id="rId8"/>
    <p:sldId id="305" r:id="rId9"/>
    <p:sldId id="262" r:id="rId10"/>
    <p:sldId id="307" r:id="rId11"/>
    <p:sldId id="309" r:id="rId12"/>
    <p:sldId id="313"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38" autoAdjust="0"/>
    <p:restoredTop sz="94740" autoAdjust="0"/>
  </p:normalViewPr>
  <p:slideViewPr>
    <p:cSldViewPr snapToGrid="0">
      <p:cViewPr varScale="1">
        <p:scale>
          <a:sx n="69" d="100"/>
          <a:sy n="69" d="100"/>
        </p:scale>
        <p:origin x="11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A9F6A-6905-4089-ABDA-D4FB0ABDCF31}" type="datetimeFigureOut">
              <a:rPr lang="tr-TR" smtClean="0"/>
              <a:t>27.2.2024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4ECF0D-8BDC-4E72-9272-42E8AC314BD7}" type="slidenum">
              <a:rPr lang="tr-TR" smtClean="0"/>
              <a:t>‹#›</a:t>
            </a:fld>
            <a:endParaRPr lang="tr-TR"/>
          </a:p>
        </p:txBody>
      </p:sp>
    </p:spTree>
    <p:extLst>
      <p:ext uri="{BB962C8B-B14F-4D97-AF65-F5344CB8AC3E}">
        <p14:creationId xmlns:p14="http://schemas.microsoft.com/office/powerpoint/2010/main" val="3684557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34ECF0D-8BDC-4E72-9272-42E8AC314BD7}" type="slidenum">
              <a:rPr lang="tr-TR" smtClean="0"/>
              <a:t>1</a:t>
            </a:fld>
            <a:endParaRPr lang="tr-TR"/>
          </a:p>
        </p:txBody>
      </p:sp>
    </p:spTree>
    <p:extLst>
      <p:ext uri="{BB962C8B-B14F-4D97-AF65-F5344CB8AC3E}">
        <p14:creationId xmlns:p14="http://schemas.microsoft.com/office/powerpoint/2010/main" val="3537899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734ECF0D-8BDC-4E72-9272-42E8AC314BD7}" type="slidenum">
              <a:rPr lang="tr-TR" smtClean="0"/>
              <a:t>4</a:t>
            </a:fld>
            <a:endParaRPr lang="tr-TR"/>
          </a:p>
        </p:txBody>
      </p:sp>
    </p:spTree>
    <p:extLst>
      <p:ext uri="{BB962C8B-B14F-4D97-AF65-F5344CB8AC3E}">
        <p14:creationId xmlns:p14="http://schemas.microsoft.com/office/powerpoint/2010/main" val="87098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734ECF0D-8BDC-4E72-9272-42E8AC314BD7}" type="slidenum">
              <a:rPr lang="tr-TR" smtClean="0"/>
              <a:t>5</a:t>
            </a:fld>
            <a:endParaRPr lang="tr-TR"/>
          </a:p>
        </p:txBody>
      </p:sp>
    </p:spTree>
    <p:extLst>
      <p:ext uri="{BB962C8B-B14F-4D97-AF65-F5344CB8AC3E}">
        <p14:creationId xmlns:p14="http://schemas.microsoft.com/office/powerpoint/2010/main" val="3763943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734ECF0D-8BDC-4E72-9272-42E8AC314BD7}" type="slidenum">
              <a:rPr lang="tr-TR" smtClean="0"/>
              <a:t>6</a:t>
            </a:fld>
            <a:endParaRPr lang="tr-TR"/>
          </a:p>
        </p:txBody>
      </p:sp>
    </p:spTree>
    <p:extLst>
      <p:ext uri="{BB962C8B-B14F-4D97-AF65-F5344CB8AC3E}">
        <p14:creationId xmlns:p14="http://schemas.microsoft.com/office/powerpoint/2010/main" val="376009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734ECF0D-8BDC-4E72-9272-42E8AC314BD7}" type="slidenum">
              <a:rPr lang="tr-TR" smtClean="0"/>
              <a:t>7</a:t>
            </a:fld>
            <a:endParaRPr lang="tr-TR"/>
          </a:p>
        </p:txBody>
      </p:sp>
    </p:spTree>
    <p:extLst>
      <p:ext uri="{BB962C8B-B14F-4D97-AF65-F5344CB8AC3E}">
        <p14:creationId xmlns:p14="http://schemas.microsoft.com/office/powerpoint/2010/main" val="150329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00" dirty="0">
              <a:solidFill>
                <a:schemeClr val="tx1">
                  <a:alpha val="8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10"/>
          </p:nvPr>
        </p:nvSpPr>
        <p:spPr/>
        <p:txBody>
          <a:bodyPr/>
          <a:lstStyle/>
          <a:p>
            <a:fld id="{734ECF0D-8BDC-4E72-9272-42E8AC314BD7}" type="slidenum">
              <a:rPr lang="tr-TR" smtClean="0"/>
              <a:t>8</a:t>
            </a:fld>
            <a:endParaRPr lang="tr-TR"/>
          </a:p>
        </p:txBody>
      </p:sp>
    </p:spTree>
    <p:extLst>
      <p:ext uri="{BB962C8B-B14F-4D97-AF65-F5344CB8AC3E}">
        <p14:creationId xmlns:p14="http://schemas.microsoft.com/office/powerpoint/2010/main" val="2131877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09DB7BC-9129-4007-A18B-7B81A18CADF8}" type="datetimeFigureOut">
              <a:rPr lang="tr-TR" smtClean="0"/>
              <a:t>27.2.2024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3391414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09DB7BC-9129-4007-A18B-7B81A18CADF8}" type="datetimeFigureOut">
              <a:rPr lang="tr-TR" smtClean="0"/>
              <a:t>27.2.2024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68741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09DB7BC-9129-4007-A18B-7B81A18CADF8}" type="datetimeFigureOut">
              <a:rPr lang="tr-TR" smtClean="0"/>
              <a:t>27.2.2024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488599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09DB7BC-9129-4007-A18B-7B81A18CADF8}" type="datetimeFigureOut">
              <a:rPr lang="tr-TR" smtClean="0"/>
              <a:t>27.2.2024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23590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09DB7BC-9129-4007-A18B-7B81A18CADF8}" type="datetimeFigureOut">
              <a:rPr lang="tr-TR" smtClean="0"/>
              <a:t>27.2.2024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1529845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09DB7BC-9129-4007-A18B-7B81A18CADF8}" type="datetimeFigureOut">
              <a:rPr lang="tr-TR" smtClean="0"/>
              <a:t>27.2.2024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2933809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09DB7BC-9129-4007-A18B-7B81A18CADF8}" type="datetimeFigureOut">
              <a:rPr lang="tr-TR" smtClean="0"/>
              <a:t>27.2.2024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351963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09DB7BC-9129-4007-A18B-7B81A18CADF8}" type="datetimeFigureOut">
              <a:rPr lang="tr-TR" smtClean="0"/>
              <a:t>27.2.2024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3689728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09DB7BC-9129-4007-A18B-7B81A18CADF8}" type="datetimeFigureOut">
              <a:rPr lang="tr-TR" smtClean="0"/>
              <a:t>27.2.2024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4221285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09DB7BC-9129-4007-A18B-7B81A18CADF8}" type="datetimeFigureOut">
              <a:rPr lang="tr-TR" smtClean="0"/>
              <a:t>27.2.2024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278330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09DB7BC-9129-4007-A18B-7B81A18CADF8}" type="datetimeFigureOut">
              <a:rPr lang="tr-TR" smtClean="0"/>
              <a:t>27.2.2024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41E7DF5-A5B9-4DA6-99E6-737489A6D059}" type="slidenum">
              <a:rPr lang="tr-TR" smtClean="0"/>
              <a:t>‹#›</a:t>
            </a:fld>
            <a:endParaRPr lang="tr-TR"/>
          </a:p>
        </p:txBody>
      </p:sp>
    </p:spTree>
    <p:extLst>
      <p:ext uri="{BB962C8B-B14F-4D97-AF65-F5344CB8AC3E}">
        <p14:creationId xmlns:p14="http://schemas.microsoft.com/office/powerpoint/2010/main" val="1126259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DB7BC-9129-4007-A18B-7B81A18CADF8}" type="datetimeFigureOut">
              <a:rPr lang="tr-TR" smtClean="0"/>
              <a:t>27.2.2024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E7DF5-A5B9-4DA6-99E6-737489A6D059}" type="slidenum">
              <a:rPr lang="tr-TR" smtClean="0"/>
              <a:t>‹#›</a:t>
            </a:fld>
            <a:endParaRPr lang="tr-TR"/>
          </a:p>
        </p:txBody>
      </p:sp>
    </p:spTree>
    <p:extLst>
      <p:ext uri="{BB962C8B-B14F-4D97-AF65-F5344CB8AC3E}">
        <p14:creationId xmlns:p14="http://schemas.microsoft.com/office/powerpoint/2010/main" val="2441441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smigazete.gov.tr/eskiler/2023/09/20230909-2.htm" TargetMode="Externa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hyperlink" Target="http://odsgm.meb.gov.tr/www/sss.php" TargetMode="External"/><Relationship Id="rId4" Type="http://schemas.openxmlformats.org/officeDocument/2006/relationships/hyperlink" Target="http://odsgm.meb.gov.t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odsgm.meb.gov.tr/www/bicimlendirici-degerlendirme-ornekleri/icerik/105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5583288"/>
          </a:xfrm>
        </p:spPr>
        <p:txBody>
          <a:bodyPr>
            <a:normAutofit/>
          </a:bodyPr>
          <a:lstStyle/>
          <a:p>
            <a:pPr algn="ctr"/>
            <a:r>
              <a:rPr lang="tr-TR" b="1" dirty="0">
                <a:solidFill>
                  <a:srgbClr val="DC0C15"/>
                </a:solidFill>
                <a:latin typeface="Century Gothic" panose="020B0502020202020204" pitchFamily="34" charset="0"/>
              </a:rPr>
              <a:t>ORTAK SINAVLAR İLE İLGİLİ</a:t>
            </a:r>
            <a:br>
              <a:rPr lang="tr-TR" b="1" dirty="0">
                <a:solidFill>
                  <a:srgbClr val="DC0C15"/>
                </a:solidFill>
                <a:latin typeface="Century Gothic" panose="020B0502020202020204" pitchFamily="34" charset="0"/>
              </a:rPr>
            </a:br>
            <a:r>
              <a:rPr lang="tr-TR" b="1" dirty="0">
                <a:solidFill>
                  <a:srgbClr val="DC0C15"/>
                </a:solidFill>
                <a:latin typeface="Century Gothic" panose="020B0502020202020204" pitchFamily="34" charset="0"/>
              </a:rPr>
              <a:t>BİLİNMESİ GEREKENLER</a:t>
            </a:r>
          </a:p>
        </p:txBody>
      </p:sp>
    </p:spTree>
    <p:extLst>
      <p:ext uri="{BB962C8B-B14F-4D97-AF65-F5344CB8AC3E}">
        <p14:creationId xmlns:p14="http://schemas.microsoft.com/office/powerpoint/2010/main" val="136200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DC0C15"/>
                </a:solidFill>
                <a:latin typeface="Century Gothic" panose="020B0502020202020204" pitchFamily="34" charset="0"/>
              </a:rPr>
              <a:t>6. Puanlama ve Değerlendirme</a:t>
            </a:r>
          </a:p>
        </p:txBody>
      </p:sp>
      <p:sp>
        <p:nvSpPr>
          <p:cNvPr id="3" name="İçerik Yer Tutucusu 2"/>
          <p:cNvSpPr>
            <a:spLocks noGrp="1"/>
          </p:cNvSpPr>
          <p:nvPr>
            <p:ph sz="half" idx="1"/>
          </p:nvPr>
        </p:nvSpPr>
        <p:spPr>
          <a:xfrm>
            <a:off x="838200" y="1609315"/>
            <a:ext cx="6860458" cy="4351338"/>
          </a:xfrm>
        </p:spPr>
        <p:txBody>
          <a:bodyPr>
            <a:noAutofit/>
          </a:bodyPr>
          <a:lstStyle/>
          <a:p>
            <a:pPr lvl="0"/>
            <a:r>
              <a:rPr lang="tr-TR" sz="1650" dirty="0">
                <a:latin typeface="Century Gothic" panose="020B0502020202020204" pitchFamily="34" charset="0"/>
              </a:rPr>
              <a:t>Ders öğretmenlerince her sınav sonrasında sınav analizi yapılarak öğrenci, sınıf ve okul genelinde ortak öğrenme eksikliği veya öğrenme eksikliği ve yanlış öğrenme varsa bunların telafi edilmesi amacıyla öğrencilere geri bildirim verilecektir.</a:t>
            </a:r>
          </a:p>
          <a:p>
            <a:pPr lvl="0"/>
            <a:r>
              <a:rPr lang="tr-TR" sz="1650" dirty="0">
                <a:latin typeface="Century Gothic" panose="020B0502020202020204" pitchFamily="34" charset="0"/>
              </a:rPr>
              <a:t>Ülke, il veya ilçe genelinde yapılacak ortak sınavlar değerlendirildikten sonra hiçbir şekilde öğrenci, sınıf ve okul sıralaması yapılmayacaktır.</a:t>
            </a:r>
          </a:p>
        </p:txBody>
      </p:sp>
      <p:pic>
        <p:nvPicPr>
          <p:cNvPr id="7" name="İçerik Yer Tutucusu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62656" y="1609314"/>
            <a:ext cx="3627692" cy="4353231"/>
          </a:xfrm>
        </p:spPr>
      </p:pic>
    </p:spTree>
    <p:extLst>
      <p:ext uri="{BB962C8B-B14F-4D97-AF65-F5344CB8AC3E}">
        <p14:creationId xmlns:p14="http://schemas.microsoft.com/office/powerpoint/2010/main" val="73479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DC0C15"/>
                </a:solidFill>
                <a:latin typeface="Century Gothic" panose="020B0502020202020204" pitchFamily="34" charset="0"/>
              </a:rPr>
              <a:t>7. Ortak Sınavlara Katılım</a:t>
            </a:r>
          </a:p>
        </p:txBody>
      </p:sp>
      <p:sp>
        <p:nvSpPr>
          <p:cNvPr id="3" name="İçerik Yer Tutucusu 2"/>
          <p:cNvSpPr>
            <a:spLocks noGrp="1"/>
          </p:cNvSpPr>
          <p:nvPr>
            <p:ph sz="half" idx="1"/>
          </p:nvPr>
        </p:nvSpPr>
        <p:spPr>
          <a:xfrm>
            <a:off x="838200" y="1609315"/>
            <a:ext cx="6860458" cy="4351338"/>
          </a:xfrm>
        </p:spPr>
        <p:txBody>
          <a:bodyPr>
            <a:noAutofit/>
          </a:bodyPr>
          <a:lstStyle/>
          <a:p>
            <a:pPr lvl="0"/>
            <a:r>
              <a:rPr lang="tr-TR" sz="1650" dirty="0">
                <a:latin typeface="Century Gothic" panose="020B0502020202020204" pitchFamily="34" charset="0"/>
              </a:rPr>
              <a:t>Ortak yazılı sınavlara resmi ve özel öğretim kurumlarının tamamı katılacaktır. Ayrıca resmî ve özel okulların tamamı yönetmelikte yer alan tüm maddelere uygun çalışmalar yapacaktır.</a:t>
            </a:r>
          </a:p>
          <a:p>
            <a:pPr lvl="0"/>
            <a:r>
              <a:rPr lang="tr-TR" sz="1650" dirty="0">
                <a:latin typeface="Century Gothic" panose="020B0502020202020204" pitchFamily="34" charset="0"/>
              </a:rPr>
              <a:t>Kaynaştırma/bütünleştirme yoluyla eğitim ve öğretimlerine devam eden öğrencilere yönelik ölçme ve değerlendirmede Bireyselleştirilmiş Eğitim Programı (BEP) esas alınacaktır. Bu öğrencilerin ortak yazılı sınavlara katılımıyla ilgili süreçlerden okul müdürlükleri sorumlu olacaktır.</a:t>
            </a:r>
          </a:p>
          <a:p>
            <a:pPr lvl="0"/>
            <a:r>
              <a:rPr lang="tr-TR" sz="1650" dirty="0">
                <a:latin typeface="Century Gothic" panose="020B0502020202020204" pitchFamily="34" charset="0"/>
              </a:rPr>
              <a:t>Mesleki ve teknik ortaöğretim kurumlarından, yoğunlaştırılmış eğitim programı uygulanan sınıflar ile işletmelerde mesleki eğitime öğrenci gönderilen sınıflarda ve mesleki eğitim merkezlerinde ortak sınav yapılmaz. Mesleki ve teknik ortaöğretim kurumlarının çerçeve öğretim programlarında yer alan meslek derslerinin sınavlarının ortak olması hâlinde diğer sınavlardan en az biri uygulamalı olarak yapılır.</a:t>
            </a:r>
          </a:p>
          <a:p>
            <a:pPr lvl="0"/>
            <a:r>
              <a:rPr lang="tr-TR" sz="1650" dirty="0">
                <a:latin typeface="Century Gothic" panose="020B0502020202020204" pitchFamily="34" charset="0"/>
              </a:rPr>
              <a:t>Mazereti nedeniyle ortak sınavlara katılamayan öğrencilere mazeret sınavları yapılacaktır.</a:t>
            </a:r>
          </a:p>
        </p:txBody>
      </p:sp>
      <p:pic>
        <p:nvPicPr>
          <p:cNvPr id="5" name="İçerik Yer Tutucusu 6">
            <a:extLst>
              <a:ext uri="{FF2B5EF4-FFF2-40B4-BE49-F238E27FC236}">
                <a16:creationId xmlns:a16="http://schemas.microsoft.com/office/drawing/2014/main" id="{A12408BB-3611-7D4D-BB98-49990CD06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2656" y="1609315"/>
            <a:ext cx="3627691" cy="4353229"/>
          </a:xfrm>
          <a:prstGeom prst="rect">
            <a:avLst/>
          </a:prstGeom>
        </p:spPr>
      </p:pic>
    </p:spTree>
    <p:extLst>
      <p:ext uri="{BB962C8B-B14F-4D97-AF65-F5344CB8AC3E}">
        <p14:creationId xmlns:p14="http://schemas.microsoft.com/office/powerpoint/2010/main" val="227926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a:solidFill>
                  <a:srgbClr val="DC0C15"/>
                </a:solidFill>
                <a:latin typeface="Century Gothic" panose="020B0502020202020204" pitchFamily="34" charset="0"/>
              </a:rPr>
              <a:t>8. </a:t>
            </a:r>
            <a:r>
              <a:rPr lang="tr-TR" sz="3600" b="1" dirty="0">
                <a:solidFill>
                  <a:srgbClr val="DC0C15"/>
                </a:solidFill>
                <a:latin typeface="Century Gothic" panose="020B0502020202020204" pitchFamily="34" charset="0"/>
              </a:rPr>
              <a:t>İncelenmesi Gereken Kaynaklar</a:t>
            </a:r>
          </a:p>
        </p:txBody>
      </p:sp>
      <p:sp>
        <p:nvSpPr>
          <p:cNvPr id="3" name="İçerik Yer Tutucusu 2"/>
          <p:cNvSpPr>
            <a:spLocks noGrp="1"/>
          </p:cNvSpPr>
          <p:nvPr>
            <p:ph sz="half" idx="1"/>
          </p:nvPr>
        </p:nvSpPr>
        <p:spPr>
          <a:xfrm>
            <a:off x="838200" y="1609315"/>
            <a:ext cx="6860458" cy="4351338"/>
          </a:xfrm>
        </p:spPr>
        <p:txBody>
          <a:bodyPr>
            <a:noAutofit/>
          </a:bodyPr>
          <a:lstStyle/>
          <a:p>
            <a:r>
              <a:rPr lang="tr-TR" sz="1650" dirty="0">
                <a:latin typeface="Century Gothic" panose="020B0502020202020204" pitchFamily="34" charset="0"/>
              </a:rPr>
              <a:t>Ortak sınavlarla ilgili aşağıdaki kaynakların incelenmesi ve takip edilmesi tavsiye edilmektedir:</a:t>
            </a:r>
          </a:p>
          <a:p>
            <a:endParaRPr lang="tr-TR" sz="1650" i="1" dirty="0">
              <a:latin typeface="Century Gothic" panose="020B0502020202020204" pitchFamily="34" charset="0"/>
            </a:endParaRPr>
          </a:p>
          <a:p>
            <a:r>
              <a:rPr lang="tr-TR" sz="1650" i="1" dirty="0">
                <a:latin typeface="Century Gothic" panose="020B0502020202020204" pitchFamily="34" charset="0"/>
              </a:rPr>
              <a:t>9 Eylül 2023 tarihli Millî Eğitim Bakanlığı Ölçme ve Değerlendirme Yönetmeliği</a:t>
            </a:r>
          </a:p>
          <a:p>
            <a:pPr marL="222250" indent="0">
              <a:buNone/>
            </a:pPr>
            <a:r>
              <a:rPr lang="tr-TR" sz="1650" i="1" u="sng" dirty="0">
                <a:solidFill>
                  <a:srgbClr val="DC0C15"/>
                </a:solidFill>
                <a:latin typeface="Century Gothic" panose="020B0502020202020204" pitchFamily="34" charset="0"/>
                <a:hlinkClick r:id="rId3">
                  <a:extLst>
                    <a:ext uri="{A12FA001-AC4F-418D-AE19-62706E023703}">
                      <ahyp:hlinkClr xmlns:ahyp="http://schemas.microsoft.com/office/drawing/2018/hyperlinkcolor" xmlns="" val="tx"/>
                    </a:ext>
                  </a:extLst>
                </a:hlinkClick>
              </a:rPr>
              <a:t>https://www.resmigazete.gov.tr/eskiler/2023/09/20230909-2.htm</a:t>
            </a:r>
            <a:endParaRPr lang="tr-TR" sz="1650" i="1" u="sng" dirty="0">
              <a:solidFill>
                <a:srgbClr val="DC0C15"/>
              </a:solidFill>
              <a:latin typeface="Century Gothic" panose="020B0502020202020204" pitchFamily="34" charset="0"/>
            </a:endParaRPr>
          </a:p>
          <a:p>
            <a:pPr marL="0" indent="0">
              <a:buNone/>
            </a:pPr>
            <a:endParaRPr lang="tr-TR" sz="1650" i="1" dirty="0">
              <a:latin typeface="Century Gothic" panose="020B0502020202020204" pitchFamily="34" charset="0"/>
            </a:endParaRPr>
          </a:p>
          <a:p>
            <a:r>
              <a:rPr lang="tr-TR" sz="1650" i="1" dirty="0">
                <a:latin typeface="Century Gothic" panose="020B0502020202020204" pitchFamily="34" charset="0"/>
              </a:rPr>
              <a:t>Ölçme, Değerlendirme ve Sınav Hizmetleri Genel Müdürlüğü</a:t>
            </a:r>
          </a:p>
          <a:p>
            <a:pPr marL="222250" indent="0">
              <a:buNone/>
            </a:pPr>
            <a:r>
              <a:rPr lang="tr-TR" sz="1650" i="1" u="sng" dirty="0">
                <a:solidFill>
                  <a:srgbClr val="DC0C15"/>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http://odsgm.meb.gov.tr/</a:t>
            </a:r>
            <a:endParaRPr lang="tr-TR" sz="1650" i="1" u="sng" dirty="0">
              <a:solidFill>
                <a:srgbClr val="DC0C15"/>
              </a:solidFill>
              <a:latin typeface="Century Gothic" panose="020B0502020202020204" pitchFamily="34" charset="0"/>
            </a:endParaRPr>
          </a:p>
          <a:p>
            <a:pPr marL="0" indent="0">
              <a:buNone/>
            </a:pPr>
            <a:endParaRPr lang="tr-TR" sz="1650" i="1" dirty="0">
              <a:latin typeface="Century Gothic" panose="020B0502020202020204" pitchFamily="34" charset="0"/>
            </a:endParaRPr>
          </a:p>
          <a:p>
            <a:r>
              <a:rPr lang="tr-TR" sz="1650" i="1" dirty="0">
                <a:latin typeface="Century Gothic" panose="020B0502020202020204" pitchFamily="34" charset="0"/>
              </a:rPr>
              <a:t>Ortak Sınavlarla İlgili Sıkça Sorulan Sorular ve Cevaplar</a:t>
            </a:r>
          </a:p>
          <a:p>
            <a:pPr marL="222250" indent="0">
              <a:buNone/>
            </a:pPr>
            <a:r>
              <a:rPr lang="tr-TR" sz="1650" i="1" u="sng" dirty="0">
                <a:solidFill>
                  <a:srgbClr val="DC0C15"/>
                </a:solidFill>
                <a:latin typeface="Century Gothic" panose="020B0502020202020204" pitchFamily="34" charset="0"/>
                <a:hlinkClick r:id="rId5">
                  <a:extLst>
                    <a:ext uri="{A12FA001-AC4F-418D-AE19-62706E023703}">
                      <ahyp:hlinkClr xmlns:ahyp="http://schemas.microsoft.com/office/drawing/2018/hyperlinkcolor" xmlns="" val="tx"/>
                    </a:ext>
                  </a:extLst>
                </a:hlinkClick>
              </a:rPr>
              <a:t>http://odsgm.meb.gov.tr/www/sss.php</a:t>
            </a:r>
            <a:endParaRPr lang="tr-TR" sz="1650" i="1" dirty="0">
              <a:solidFill>
                <a:srgbClr val="DC0C15"/>
              </a:solidFill>
              <a:latin typeface="Century Gothic" panose="020B0502020202020204" pitchFamily="34" charset="0"/>
            </a:endParaRPr>
          </a:p>
        </p:txBody>
      </p:sp>
      <p:pic>
        <p:nvPicPr>
          <p:cNvPr id="5" name="İçerik Yer Tutucusu 6">
            <a:extLst>
              <a:ext uri="{FF2B5EF4-FFF2-40B4-BE49-F238E27FC236}">
                <a16:creationId xmlns:a16="http://schemas.microsoft.com/office/drawing/2014/main" id="{A12408BB-3611-7D4D-BB98-49990CD066C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062656" y="2350136"/>
            <a:ext cx="3627691" cy="2871586"/>
          </a:xfrm>
          <a:prstGeom prst="rect">
            <a:avLst/>
          </a:prstGeom>
        </p:spPr>
      </p:pic>
    </p:spTree>
    <p:extLst>
      <p:ext uri="{BB962C8B-B14F-4D97-AF65-F5344CB8AC3E}">
        <p14:creationId xmlns:p14="http://schemas.microsoft.com/office/powerpoint/2010/main" val="13343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p:cTn id="53" dur="500" fill="hold"/>
                                        <p:tgtEl>
                                          <p:spTgt spid="5"/>
                                        </p:tgtEl>
                                        <p:attrNameLst>
                                          <p:attrName>ppt_w</p:attrName>
                                        </p:attrNameLst>
                                      </p:cBhvr>
                                      <p:tavLst>
                                        <p:tav tm="0">
                                          <p:val>
                                            <p:fltVal val="0"/>
                                          </p:val>
                                        </p:tav>
                                        <p:tav tm="100000">
                                          <p:val>
                                            <p:strVal val="#ppt_w"/>
                                          </p:val>
                                        </p:tav>
                                      </p:tavLst>
                                    </p:anim>
                                    <p:anim calcmode="lin" valueType="num">
                                      <p:cBhvr>
                                        <p:cTn id="54" dur="500" fill="hold"/>
                                        <p:tgtEl>
                                          <p:spTgt spid="5"/>
                                        </p:tgtEl>
                                        <p:attrNameLst>
                                          <p:attrName>ppt_h</p:attrName>
                                        </p:attrNameLst>
                                      </p:cBhvr>
                                      <p:tavLst>
                                        <p:tav tm="0">
                                          <p:val>
                                            <p:fltVal val="0"/>
                                          </p:val>
                                        </p:tav>
                                        <p:tav tm="100000">
                                          <p:val>
                                            <p:strVal val="#ppt_h"/>
                                          </p:val>
                                        </p:tav>
                                      </p:tavLst>
                                    </p:anim>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DC0C15"/>
                </a:solidFill>
                <a:latin typeface="Century Gothic" panose="020B0502020202020204" pitchFamily="34" charset="0"/>
              </a:rPr>
              <a:t>1. Ölçme ve Değerlendirme Yönetmeliği</a:t>
            </a:r>
          </a:p>
        </p:txBody>
      </p:sp>
      <p:sp>
        <p:nvSpPr>
          <p:cNvPr id="3" name="İçerik Yer Tutucusu 2"/>
          <p:cNvSpPr>
            <a:spLocks noGrp="1"/>
          </p:cNvSpPr>
          <p:nvPr>
            <p:ph sz="half" idx="1"/>
          </p:nvPr>
        </p:nvSpPr>
        <p:spPr>
          <a:xfrm>
            <a:off x="838200" y="1609315"/>
            <a:ext cx="6860458" cy="4351338"/>
          </a:xfrm>
        </p:spPr>
        <p:txBody>
          <a:bodyPr>
            <a:noAutofit/>
          </a:bodyPr>
          <a:lstStyle/>
          <a:p>
            <a:pPr>
              <a:spcAft>
                <a:spcPts val="800"/>
              </a:spcAft>
            </a:pPr>
            <a:r>
              <a:rPr lang="tr-TR" sz="1650" dirty="0">
                <a:latin typeface="Century Gothic" panose="020B0502020202020204" pitchFamily="34" charset="0"/>
                <a:cs typeface="Arial" panose="020B0604020202020204" pitchFamily="34" charset="0"/>
              </a:rPr>
              <a:t>9 Eylül 2023 tarihinde yayımlanan Ölçme ve Değerlendirme Yönetmeliğinde </a:t>
            </a:r>
            <a:r>
              <a:rPr lang="tr-TR" sz="1650" i="1" dirty="0">
                <a:solidFill>
                  <a:srgbClr val="DC0C15"/>
                </a:solidFill>
                <a:latin typeface="Century Gothic" panose="020B0502020202020204" pitchFamily="34" charset="0"/>
                <a:cs typeface="Arial" panose="020B0604020202020204" pitchFamily="34" charset="0"/>
              </a:rPr>
              <a:t>okul, ilçe, il ve ülke genelinde ortak sınavların yapılacağı </a:t>
            </a:r>
            <a:r>
              <a:rPr lang="tr-TR" sz="1650" dirty="0">
                <a:latin typeface="Century Gothic" panose="020B0502020202020204" pitchFamily="34" charset="0"/>
                <a:cs typeface="Arial" panose="020B0604020202020204" pitchFamily="34" charset="0"/>
              </a:rPr>
              <a:t>belirtilmiştir. </a:t>
            </a:r>
          </a:p>
          <a:p>
            <a:pPr>
              <a:spcAft>
                <a:spcPts val="800"/>
              </a:spcAft>
            </a:pPr>
            <a:r>
              <a:rPr lang="tr-TR" sz="1650" dirty="0">
                <a:latin typeface="Century Gothic" panose="020B0502020202020204" pitchFamily="34" charset="0"/>
              </a:rPr>
              <a:t>Bir dönemde her dersten iki yazılı sınav yapılır. Ancak haftalık ders saat sayısı altı ve üzeri olan derslerde il sınıf/alan zümrelerince karar alınması durumunda üçüncü sınav yapılabilir.</a:t>
            </a:r>
          </a:p>
          <a:p>
            <a:pPr algn="just" eaLnBrk="0" fontAlgn="base" hangingPunct="0">
              <a:lnSpc>
                <a:spcPct val="100000"/>
              </a:lnSpc>
              <a:spcBef>
                <a:spcPct val="0"/>
              </a:spcBef>
              <a:spcAft>
                <a:spcPct val="0"/>
              </a:spcAft>
            </a:pPr>
            <a:r>
              <a:rPr lang="tr-TR" altLang="tr-TR" sz="1650" dirty="0">
                <a:solidFill>
                  <a:srgbClr val="000000"/>
                </a:solidFill>
                <a:latin typeface="Century Gothic" panose="020B0502020202020204" pitchFamily="34" charset="0"/>
                <a:ea typeface="Times New Roman" panose="02020603050405020304" pitchFamily="18" charset="0"/>
              </a:rPr>
              <a:t>Okullarda sınav haftası uygulamasına geçilmiş olup sınavların tarih aralıkları şöyledir:</a:t>
            </a:r>
            <a:endParaRPr lang="tr-TR" altLang="tr-TR" sz="1650" dirty="0">
              <a:latin typeface="Century Gothic" panose="020B0502020202020204" pitchFamily="34" charset="0"/>
            </a:endParaRPr>
          </a:p>
          <a:p>
            <a:pPr marL="268288" lvl="1" indent="0" algn="just" eaLnBrk="0" fontAlgn="base" hangingPunct="0">
              <a:lnSpc>
                <a:spcPct val="100000"/>
              </a:lnSpc>
              <a:spcBef>
                <a:spcPct val="0"/>
              </a:spcBef>
              <a:spcAft>
                <a:spcPct val="0"/>
              </a:spcAft>
              <a:buNone/>
            </a:pPr>
            <a:r>
              <a:rPr lang="tr-TR" altLang="tr-TR" sz="1650" b="1" dirty="0">
                <a:solidFill>
                  <a:srgbClr val="DC0C15"/>
                </a:solidFill>
                <a:latin typeface="Century Gothic" panose="020B0502020202020204" pitchFamily="34" charset="0"/>
              </a:rPr>
              <a:t>1. dönem 1. sınavlar:</a:t>
            </a:r>
            <a:r>
              <a:rPr lang="tr-TR" altLang="tr-TR" sz="1650" b="1" dirty="0">
                <a:solidFill>
                  <a:srgbClr val="000000"/>
                </a:solidFill>
                <a:latin typeface="Century Gothic" panose="020B0502020202020204" pitchFamily="34" charset="0"/>
              </a:rPr>
              <a:t> </a:t>
            </a:r>
            <a:r>
              <a:rPr lang="tr-TR" altLang="tr-TR" sz="1650" dirty="0">
                <a:solidFill>
                  <a:srgbClr val="000000"/>
                </a:solidFill>
                <a:latin typeface="Century Gothic" panose="020B0502020202020204" pitchFamily="34" charset="0"/>
              </a:rPr>
              <a:t>Ekim ayı son haftası – Kasım ayı ilk haftası,</a:t>
            </a:r>
            <a:endParaRPr lang="tr-TR" altLang="tr-TR" sz="1650" dirty="0">
              <a:latin typeface="Century Gothic" panose="020B0502020202020204" pitchFamily="34" charset="0"/>
            </a:endParaRPr>
          </a:p>
          <a:p>
            <a:pPr marL="268288" lvl="1" indent="0" algn="just" eaLnBrk="0" fontAlgn="base" hangingPunct="0">
              <a:lnSpc>
                <a:spcPct val="100000"/>
              </a:lnSpc>
              <a:spcBef>
                <a:spcPct val="0"/>
              </a:spcBef>
              <a:spcAft>
                <a:spcPct val="0"/>
              </a:spcAft>
              <a:buNone/>
            </a:pPr>
            <a:r>
              <a:rPr lang="tr-TR" altLang="tr-TR" sz="1650" b="1" dirty="0">
                <a:solidFill>
                  <a:srgbClr val="DC0C15"/>
                </a:solidFill>
                <a:latin typeface="Century Gothic" panose="020B0502020202020204" pitchFamily="34" charset="0"/>
              </a:rPr>
              <a:t>1. dönem 2. sınavlar: </a:t>
            </a:r>
            <a:r>
              <a:rPr lang="tr-TR" altLang="tr-TR" sz="1650" dirty="0">
                <a:solidFill>
                  <a:srgbClr val="000000"/>
                </a:solidFill>
                <a:latin typeface="Century Gothic" panose="020B0502020202020204" pitchFamily="34" charset="0"/>
              </a:rPr>
              <a:t>Aralık ayı son haftası – Ocak ayı ilk haftası,</a:t>
            </a:r>
            <a:endParaRPr lang="tr-TR" altLang="tr-TR" sz="1650" dirty="0">
              <a:latin typeface="Century Gothic" panose="020B0502020202020204" pitchFamily="34" charset="0"/>
            </a:endParaRPr>
          </a:p>
          <a:p>
            <a:pPr marL="268288" lvl="1" indent="0" algn="just" eaLnBrk="0" fontAlgn="base" hangingPunct="0">
              <a:lnSpc>
                <a:spcPct val="100000"/>
              </a:lnSpc>
              <a:spcBef>
                <a:spcPct val="0"/>
              </a:spcBef>
              <a:spcAft>
                <a:spcPct val="0"/>
              </a:spcAft>
              <a:buNone/>
            </a:pPr>
            <a:r>
              <a:rPr lang="tr-TR" altLang="tr-TR" sz="1650" b="1" dirty="0">
                <a:solidFill>
                  <a:srgbClr val="DC0C15"/>
                </a:solidFill>
                <a:latin typeface="Century Gothic" panose="020B0502020202020204" pitchFamily="34" charset="0"/>
              </a:rPr>
              <a:t>2. dönem 1. sınavlar:</a:t>
            </a:r>
            <a:r>
              <a:rPr lang="tr-TR" altLang="tr-TR" sz="1650" dirty="0">
                <a:solidFill>
                  <a:srgbClr val="DC0C15"/>
                </a:solidFill>
                <a:latin typeface="Century Gothic" panose="020B0502020202020204" pitchFamily="34" charset="0"/>
              </a:rPr>
              <a:t> </a:t>
            </a:r>
            <a:r>
              <a:rPr lang="tr-TR" altLang="tr-TR" sz="1650" dirty="0">
                <a:solidFill>
                  <a:srgbClr val="000000"/>
                </a:solidFill>
                <a:latin typeface="Century Gothic" panose="020B0502020202020204" pitchFamily="34" charset="0"/>
              </a:rPr>
              <a:t>Mart ayı son haftası – Nisan ayı ilk haftası,</a:t>
            </a:r>
            <a:endParaRPr lang="tr-TR" altLang="tr-TR" sz="1650" dirty="0">
              <a:latin typeface="Century Gothic" panose="020B0502020202020204" pitchFamily="34" charset="0"/>
            </a:endParaRPr>
          </a:p>
          <a:p>
            <a:pPr marL="268288" lvl="1" indent="0" algn="just" eaLnBrk="0" fontAlgn="base" hangingPunct="0">
              <a:lnSpc>
                <a:spcPct val="100000"/>
              </a:lnSpc>
              <a:spcBef>
                <a:spcPct val="0"/>
              </a:spcBef>
              <a:spcAft>
                <a:spcPct val="0"/>
              </a:spcAft>
              <a:buNone/>
            </a:pPr>
            <a:r>
              <a:rPr lang="tr-TR" altLang="tr-TR" sz="1650" b="1" dirty="0">
                <a:solidFill>
                  <a:srgbClr val="DC0C15"/>
                </a:solidFill>
                <a:latin typeface="Century Gothic" panose="020B0502020202020204" pitchFamily="34" charset="0"/>
              </a:rPr>
              <a:t>2. dönem 2. sınavlar:</a:t>
            </a:r>
            <a:r>
              <a:rPr lang="tr-TR" altLang="tr-TR" sz="1650" b="1" dirty="0">
                <a:solidFill>
                  <a:srgbClr val="000000"/>
                </a:solidFill>
                <a:latin typeface="Century Gothic" panose="020B0502020202020204" pitchFamily="34" charset="0"/>
              </a:rPr>
              <a:t> </a:t>
            </a:r>
            <a:r>
              <a:rPr lang="tr-TR" altLang="tr-TR" sz="1650" dirty="0">
                <a:solidFill>
                  <a:srgbClr val="000000"/>
                </a:solidFill>
                <a:latin typeface="Century Gothic" panose="020B0502020202020204" pitchFamily="34" charset="0"/>
              </a:rPr>
              <a:t>Mayıs ayı son haftası – Haziran ayı ilk haftası,</a:t>
            </a:r>
          </a:p>
        </p:txBody>
      </p:sp>
      <p:pic>
        <p:nvPicPr>
          <p:cNvPr id="12" name="İçerik Yer Tutucusu 11">
            <a:extLst>
              <a:ext uri="{FF2B5EF4-FFF2-40B4-BE49-F238E27FC236}">
                <a16:creationId xmlns:a16="http://schemas.microsoft.com/office/drawing/2014/main" id="{F5F16CA6-93FD-E54E-9C39-ECC9010CB056}"/>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6552" r="26553"/>
          <a:stretch/>
        </p:blipFill>
        <p:spPr>
          <a:xfrm>
            <a:off x="8062913" y="1690688"/>
            <a:ext cx="3627437" cy="4351067"/>
          </a:xfrm>
          <a:prstGeom prst="rect">
            <a:avLst/>
          </a:prstGeom>
        </p:spPr>
      </p:pic>
    </p:spTree>
    <p:extLst>
      <p:ext uri="{BB962C8B-B14F-4D97-AF65-F5344CB8AC3E}">
        <p14:creationId xmlns:p14="http://schemas.microsoft.com/office/powerpoint/2010/main" val="372226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solidFill>
                  <a:srgbClr val="DC0C15"/>
                </a:solidFill>
                <a:latin typeface="Century Gothic" panose="020B0502020202020204" pitchFamily="34" charset="0"/>
              </a:rPr>
              <a:t>1. Ölçme ve Değerlendirme Yönetmeliği</a:t>
            </a:r>
          </a:p>
        </p:txBody>
      </p:sp>
      <p:sp>
        <p:nvSpPr>
          <p:cNvPr id="3" name="İçerik Yer Tutucusu 2"/>
          <p:cNvSpPr>
            <a:spLocks noGrp="1"/>
          </p:cNvSpPr>
          <p:nvPr>
            <p:ph sz="half" idx="1"/>
          </p:nvPr>
        </p:nvSpPr>
        <p:spPr>
          <a:xfrm>
            <a:off x="838200" y="1609315"/>
            <a:ext cx="6860458" cy="4351338"/>
          </a:xfrm>
        </p:spPr>
        <p:txBody>
          <a:bodyPr>
            <a:noAutofit/>
          </a:bodyPr>
          <a:lstStyle/>
          <a:p>
            <a:pPr marL="309562" lvl="1" indent="-285750" eaLnBrk="0" fontAlgn="base" hangingPunct="0">
              <a:lnSpc>
                <a:spcPct val="100000"/>
              </a:lnSpc>
              <a:spcBef>
                <a:spcPct val="0"/>
              </a:spcBef>
              <a:spcAft>
                <a:spcPct val="0"/>
              </a:spcAft>
            </a:pPr>
            <a:r>
              <a:rPr lang="tr-TR" sz="1650" dirty="0">
                <a:latin typeface="Century Gothic" panose="020B0502020202020204" pitchFamily="34" charset="0"/>
              </a:rPr>
              <a:t>Sınav tarihleri öğretim yılı başında okullar tarafından e-Okuldan ilan edilir. Ancak mücbir sebeplerle sınavların belirtilen tarihlerde yapılamaması durumunda il millî eğitim müdürlüklerince gerekçesiyle birlikte sınav tarihleri değiştirilebilir. </a:t>
            </a:r>
          </a:p>
          <a:p>
            <a:pPr marL="309562" lvl="1" indent="-285750" eaLnBrk="0" fontAlgn="base" hangingPunct="0">
              <a:lnSpc>
                <a:spcPct val="100000"/>
              </a:lnSpc>
              <a:spcBef>
                <a:spcPct val="0"/>
              </a:spcBef>
              <a:spcAft>
                <a:spcPct val="0"/>
              </a:spcAft>
            </a:pPr>
            <a:endParaRPr lang="tr-TR" altLang="tr-TR" sz="165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a:p>
            <a:pPr marL="346075" lvl="1" indent="-346075" eaLnBrk="0" fontAlgn="base" hangingPunct="0">
              <a:lnSpc>
                <a:spcPct val="100000"/>
              </a:lnSpc>
              <a:spcBef>
                <a:spcPct val="0"/>
              </a:spcBef>
              <a:spcAft>
                <a:spcPct val="0"/>
              </a:spcAft>
            </a:pPr>
            <a:r>
              <a:rPr lang="tr-TR" sz="1650" dirty="0">
                <a:latin typeface="Century Gothic" panose="020B0502020202020204" pitchFamily="34" charset="0"/>
              </a:rPr>
              <a:t>Mesleki ve teknik ortaöğretim kurumlarından, yoğunlaştırılmış eğitim programı uygulanan sınıflar ile işletmelerde mesleki eğitime öğrenci gönderilen sınıflarda ve mesleki eğitim merkezlerinde sınav tarihleri ilgili okul/kurumlarca belirlenir. Sınavlarla ilgili gerekli tedbirler okul müdürlüklerince alınır.</a:t>
            </a:r>
          </a:p>
          <a:p>
            <a:pPr marL="309562" lvl="1" indent="-285750" algn="just" eaLnBrk="0" fontAlgn="base" hangingPunct="0">
              <a:lnSpc>
                <a:spcPct val="100000"/>
              </a:lnSpc>
              <a:spcBef>
                <a:spcPct val="0"/>
              </a:spcBef>
              <a:spcAft>
                <a:spcPct val="0"/>
              </a:spcAft>
            </a:pPr>
            <a:endParaRPr lang="tr-TR" altLang="tr-TR" sz="1650" dirty="0">
              <a:solidFill>
                <a:srgbClr val="000000"/>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7" name="İçerik Yer Tutucusu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62656" y="1609314"/>
            <a:ext cx="3627692" cy="4353230"/>
          </a:xfrm>
        </p:spPr>
      </p:pic>
    </p:spTree>
    <p:extLst>
      <p:ext uri="{BB962C8B-B14F-4D97-AF65-F5344CB8AC3E}">
        <p14:creationId xmlns:p14="http://schemas.microsoft.com/office/powerpoint/2010/main" val="50710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DC0C15"/>
                </a:solidFill>
                <a:latin typeface="Century Gothic" panose="020B0502020202020204" pitchFamily="34" charset="0"/>
              </a:rPr>
              <a:t>2. İlkokullarda Ölçme ve Değerlendirme</a:t>
            </a:r>
          </a:p>
        </p:txBody>
      </p:sp>
      <p:sp>
        <p:nvSpPr>
          <p:cNvPr id="3" name="İçerik Yer Tutucusu 2"/>
          <p:cNvSpPr>
            <a:spLocks noGrp="1"/>
          </p:cNvSpPr>
          <p:nvPr>
            <p:ph sz="half" idx="1"/>
          </p:nvPr>
        </p:nvSpPr>
        <p:spPr>
          <a:xfrm>
            <a:off x="838200" y="1609315"/>
            <a:ext cx="6860458" cy="4351338"/>
          </a:xfrm>
        </p:spPr>
        <p:txBody>
          <a:bodyPr>
            <a:noAutofit/>
          </a:bodyPr>
          <a:lstStyle/>
          <a:p>
            <a:pPr lvl="0"/>
            <a:r>
              <a:rPr lang="tr-TR" sz="1650" dirty="0">
                <a:latin typeface="Century Gothic" panose="020B0502020202020204" pitchFamily="34" charset="0"/>
              </a:rPr>
              <a:t>İlkokul 4. sınıflar dahil, ilkokullarda yazılı sınav yapılmayacaktır. İlkokullarda; kısa süreli, hazırbulunuşluk, deneme ve tarama sınavları da dâhil hiçbir ad altında sınav yapılamayacaktır. </a:t>
            </a:r>
          </a:p>
          <a:p>
            <a:pPr lvl="0"/>
            <a:r>
              <a:rPr lang="tr-TR" sz="1650" dirty="0">
                <a:latin typeface="Century Gothic" panose="020B0502020202020204" pitchFamily="34" charset="0"/>
              </a:rPr>
              <a:t>Bunun yerine süreç odaklı değerlendirmeye yönelik hazırlanan ölçme araçlarında çoktan seçmeli sorular kullanılmayacaktır.</a:t>
            </a:r>
          </a:p>
          <a:p>
            <a:pPr lvl="0"/>
            <a:r>
              <a:rPr lang="tr-TR" sz="1650" dirty="0">
                <a:latin typeface="Century Gothic" panose="020B0502020202020204" pitchFamily="34" charset="0"/>
              </a:rPr>
              <a:t>Ölçme, Değerlendirme ve Sınav Hizmetleri Genel Müdürlüğünün yayımlamış olduğu Biçimlendirici Değerlendirme </a:t>
            </a:r>
            <a:r>
              <a:rPr lang="tr-TR" sz="1650" dirty="0" err="1">
                <a:latin typeface="Century Gothic" panose="020B0502020202020204" pitchFamily="34" charset="0"/>
              </a:rPr>
              <a:t>Örnekleri’ne</a:t>
            </a:r>
            <a:r>
              <a:rPr lang="tr-TR" sz="1650" dirty="0">
                <a:latin typeface="Century Gothic" panose="020B0502020202020204" pitchFamily="34" charset="0"/>
              </a:rPr>
              <a:t> aşağıdaki bağlantıdan ulaşılabilir:</a:t>
            </a:r>
          </a:p>
          <a:p>
            <a:pPr marL="268288" lvl="0" indent="0">
              <a:buNone/>
            </a:pPr>
            <a:r>
              <a:rPr lang="tr-TR" sz="1650" i="1" dirty="0">
                <a:solidFill>
                  <a:srgbClr val="DC0C15"/>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http://</a:t>
            </a:r>
            <a:r>
              <a:rPr lang="tr-TR" sz="1650" i="1" dirty="0" err="1">
                <a:solidFill>
                  <a:srgbClr val="DC0C15"/>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odsgm.meb.gov.tr</a:t>
            </a:r>
            <a:r>
              <a:rPr lang="tr-TR" sz="1650" i="1" dirty="0">
                <a:solidFill>
                  <a:srgbClr val="DC0C15"/>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/www/</a:t>
            </a:r>
            <a:r>
              <a:rPr lang="tr-TR" sz="1650" i="1" dirty="0" err="1">
                <a:solidFill>
                  <a:srgbClr val="DC0C15"/>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bicimlendirici-degerlendirme-ornekleri</a:t>
            </a:r>
            <a:r>
              <a:rPr lang="tr-TR" sz="1650" i="1" dirty="0">
                <a:solidFill>
                  <a:srgbClr val="DC0C15"/>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a:t>
            </a:r>
            <a:r>
              <a:rPr lang="tr-TR" sz="1650" i="1" dirty="0" err="1">
                <a:solidFill>
                  <a:srgbClr val="DC0C15"/>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icerik</a:t>
            </a:r>
            <a:r>
              <a:rPr lang="tr-TR" sz="1650" i="1" dirty="0">
                <a:solidFill>
                  <a:srgbClr val="DC0C15"/>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/1059</a:t>
            </a:r>
            <a:endParaRPr lang="tr-TR" sz="1650" i="1" dirty="0">
              <a:solidFill>
                <a:srgbClr val="DC0C15"/>
              </a:solidFill>
              <a:latin typeface="Century Gothic" panose="020B0502020202020204" pitchFamily="34" charset="0"/>
            </a:endParaRPr>
          </a:p>
        </p:txBody>
      </p:sp>
      <p:pic>
        <p:nvPicPr>
          <p:cNvPr id="7" name="İçerik Yer Tutucusu 6"/>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8062656" y="1609314"/>
            <a:ext cx="3627692" cy="4353230"/>
          </a:xfrm>
        </p:spPr>
      </p:pic>
    </p:spTree>
    <p:extLst>
      <p:ext uri="{BB962C8B-B14F-4D97-AF65-F5344CB8AC3E}">
        <p14:creationId xmlns:p14="http://schemas.microsoft.com/office/powerpoint/2010/main" val="268454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DC0C15"/>
                </a:solidFill>
                <a:latin typeface="Century Gothic" panose="020B0502020202020204" pitchFamily="34" charset="0"/>
              </a:rPr>
              <a:t>3. Ülke Geneli Ortak Sınav Tarihleri</a:t>
            </a:r>
          </a:p>
        </p:txBody>
      </p:sp>
      <p:sp>
        <p:nvSpPr>
          <p:cNvPr id="3" name="İçerik Yer Tutucusu 2"/>
          <p:cNvSpPr>
            <a:spLocks noGrp="1"/>
          </p:cNvSpPr>
          <p:nvPr>
            <p:ph sz="half" idx="1"/>
          </p:nvPr>
        </p:nvSpPr>
        <p:spPr>
          <a:xfrm>
            <a:off x="838200" y="1609315"/>
            <a:ext cx="6860458" cy="4351338"/>
          </a:xfrm>
        </p:spPr>
        <p:txBody>
          <a:bodyPr>
            <a:noAutofit/>
          </a:bodyPr>
          <a:lstStyle/>
          <a:p>
            <a:r>
              <a:rPr lang="tr-TR" sz="1650" dirty="0">
                <a:latin typeface="Century Gothic" panose="020B0502020202020204" pitchFamily="34" charset="0"/>
              </a:rPr>
              <a:t>2023-2024 Eğitim-Öğretim yılında yapılacak ülke geneli ortak sınavların tarihlerine ilişkin bilgiler şöyledir:</a:t>
            </a:r>
          </a:p>
          <a:p>
            <a:endParaRPr lang="tr-TR" sz="1650" dirty="0">
              <a:latin typeface="Century Gothic" panose="020B0502020202020204" pitchFamily="34" charset="0"/>
            </a:endParaRPr>
          </a:p>
          <a:p>
            <a:pPr marL="227013" indent="0">
              <a:buNone/>
            </a:pPr>
            <a:r>
              <a:rPr lang="tr-TR" sz="1650" b="1" i="1" dirty="0">
                <a:solidFill>
                  <a:srgbClr val="DC0C15"/>
                </a:solidFill>
                <a:latin typeface="Century Gothic" panose="020B0502020202020204" pitchFamily="34" charset="0"/>
              </a:rPr>
              <a:t>6. Sınıf Türkçe ve Matematik 1. Dönem 2. Sınavları</a:t>
            </a:r>
            <a:br>
              <a:rPr lang="tr-TR" sz="1650" b="1" i="1" dirty="0">
                <a:solidFill>
                  <a:srgbClr val="DC0C15"/>
                </a:solidFill>
                <a:latin typeface="Century Gothic" panose="020B0502020202020204" pitchFamily="34" charset="0"/>
              </a:rPr>
            </a:br>
            <a:r>
              <a:rPr lang="tr-TR" sz="1650" i="1" dirty="0">
                <a:latin typeface="Century Gothic" panose="020B0502020202020204" pitchFamily="34" charset="0"/>
              </a:rPr>
              <a:t>(26 Aralık 2023 Salı)</a:t>
            </a:r>
          </a:p>
          <a:p>
            <a:pPr marL="227013" indent="0">
              <a:buNone/>
            </a:pPr>
            <a:endParaRPr lang="tr-TR" sz="1650" i="1" dirty="0">
              <a:solidFill>
                <a:srgbClr val="DC0C15"/>
              </a:solidFill>
              <a:latin typeface="Century Gothic" panose="020B0502020202020204" pitchFamily="34" charset="0"/>
            </a:endParaRPr>
          </a:p>
          <a:p>
            <a:pPr marL="227013" indent="0">
              <a:buNone/>
            </a:pPr>
            <a:r>
              <a:rPr lang="tr-TR" sz="1650" b="1" i="1" dirty="0">
                <a:solidFill>
                  <a:srgbClr val="DC0C15"/>
                </a:solidFill>
                <a:latin typeface="Century Gothic" panose="020B0502020202020204" pitchFamily="34" charset="0"/>
              </a:rPr>
              <a:t>9. Sınıf Türk Dili ve Edebiyatı ve Matematik 1. Dönem 2. Sınavları </a:t>
            </a:r>
            <a:r>
              <a:rPr lang="tr-TR" sz="1650" i="1" dirty="0">
                <a:latin typeface="Century Gothic" panose="020B0502020202020204" pitchFamily="34" charset="0"/>
              </a:rPr>
              <a:t>(27 Aralık 2023 Çarşamba)</a:t>
            </a:r>
          </a:p>
        </p:txBody>
      </p:sp>
      <p:pic>
        <p:nvPicPr>
          <p:cNvPr id="7" name="İçerik Yer Tutucusu 6"/>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062656" y="1609314"/>
            <a:ext cx="3627692" cy="4353230"/>
          </a:xfrm>
        </p:spPr>
      </p:pic>
      <p:pic>
        <p:nvPicPr>
          <p:cNvPr id="5" name="İçerik Yer Tutucusu 6">
            <a:extLst>
              <a:ext uri="{FF2B5EF4-FFF2-40B4-BE49-F238E27FC236}">
                <a16:creationId xmlns:a16="http://schemas.microsoft.com/office/drawing/2014/main" id="{CBC5B972-0CB8-1547-9520-B74CAEDE34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2656" y="1609314"/>
            <a:ext cx="3627691" cy="4353230"/>
          </a:xfrm>
          <a:prstGeom prst="rect">
            <a:avLst/>
          </a:prstGeom>
        </p:spPr>
      </p:pic>
    </p:spTree>
    <p:extLst>
      <p:ext uri="{BB962C8B-B14F-4D97-AF65-F5344CB8AC3E}">
        <p14:creationId xmlns:p14="http://schemas.microsoft.com/office/powerpoint/2010/main" val="387018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DC0C15"/>
                </a:solidFill>
                <a:latin typeface="Century Gothic" panose="020B0502020202020204" pitchFamily="34" charset="0"/>
              </a:rPr>
              <a:t>4. İl Geneli Ortak Sınav Tarihleri</a:t>
            </a:r>
          </a:p>
        </p:txBody>
      </p:sp>
      <p:sp>
        <p:nvSpPr>
          <p:cNvPr id="3" name="İçerik Yer Tutucusu 2"/>
          <p:cNvSpPr>
            <a:spLocks noGrp="1"/>
          </p:cNvSpPr>
          <p:nvPr>
            <p:ph sz="half" idx="1"/>
          </p:nvPr>
        </p:nvSpPr>
        <p:spPr>
          <a:xfrm>
            <a:off x="838200" y="1609315"/>
            <a:ext cx="6860458" cy="4351338"/>
          </a:xfrm>
        </p:spPr>
        <p:txBody>
          <a:bodyPr>
            <a:noAutofit/>
          </a:bodyPr>
          <a:lstStyle/>
          <a:p>
            <a:r>
              <a:rPr lang="tr-TR" sz="1650" dirty="0">
                <a:latin typeface="Century Gothic" panose="020B0502020202020204" pitchFamily="34" charset="0"/>
              </a:rPr>
              <a:t>2023-2024 Eğitim-Öğretim yılı 2. döneminde il geneli de ortak sınav yapılması kararlaştırılmıştır. Bu kapsamda yapılacak sınavlara ilişkin ders ve tarih bilgileri şöyledir:</a:t>
            </a:r>
          </a:p>
          <a:p>
            <a:endParaRPr lang="tr-TR" sz="1650" dirty="0">
              <a:latin typeface="Century Gothic" panose="020B0502020202020204" pitchFamily="34" charset="0"/>
            </a:endParaRPr>
          </a:p>
          <a:p>
            <a:pPr marL="227013" indent="0">
              <a:buNone/>
            </a:pPr>
            <a:r>
              <a:rPr lang="tr-TR" sz="1650" b="1" i="1" dirty="0">
                <a:solidFill>
                  <a:srgbClr val="DC0C15"/>
                </a:solidFill>
                <a:latin typeface="Century Gothic" panose="020B0502020202020204" pitchFamily="34" charset="0"/>
              </a:rPr>
              <a:t>7. Sınıf Türkçe ve Matematik 2. Dönem 1. Sınavları</a:t>
            </a:r>
            <a:br>
              <a:rPr lang="tr-TR" sz="1650" b="1" i="1" dirty="0">
                <a:solidFill>
                  <a:srgbClr val="DC0C15"/>
                </a:solidFill>
                <a:latin typeface="Century Gothic" panose="020B0502020202020204" pitchFamily="34" charset="0"/>
              </a:rPr>
            </a:br>
            <a:r>
              <a:rPr lang="tr-TR" sz="1650" i="1" dirty="0">
                <a:latin typeface="Century Gothic" panose="020B0502020202020204" pitchFamily="34" charset="0"/>
              </a:rPr>
              <a:t>(27 Mart 2024 Çarşamba)</a:t>
            </a:r>
          </a:p>
        </p:txBody>
      </p:sp>
      <p:pic>
        <p:nvPicPr>
          <p:cNvPr id="5" name="İçerik Yer Tutucusu 6">
            <a:extLst>
              <a:ext uri="{FF2B5EF4-FFF2-40B4-BE49-F238E27FC236}">
                <a16:creationId xmlns:a16="http://schemas.microsoft.com/office/drawing/2014/main" id="{CBC5B972-0CB8-1547-9520-B74CAEDE3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2656" y="1609315"/>
            <a:ext cx="3627691" cy="4353230"/>
          </a:xfrm>
          <a:prstGeom prst="rect">
            <a:avLst/>
          </a:prstGeom>
        </p:spPr>
      </p:pic>
    </p:spTree>
    <p:extLst>
      <p:ext uri="{BB962C8B-B14F-4D97-AF65-F5344CB8AC3E}">
        <p14:creationId xmlns:p14="http://schemas.microsoft.com/office/powerpoint/2010/main" val="68876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DC0C15"/>
                </a:solidFill>
                <a:latin typeface="Century Gothic" panose="020B0502020202020204" pitchFamily="34" charset="0"/>
              </a:rPr>
              <a:t>5. Okul İçinde Ortak Sınavlar</a:t>
            </a:r>
          </a:p>
        </p:txBody>
      </p:sp>
      <p:sp>
        <p:nvSpPr>
          <p:cNvPr id="3" name="İçerik Yer Tutucusu 2"/>
          <p:cNvSpPr>
            <a:spLocks noGrp="1"/>
          </p:cNvSpPr>
          <p:nvPr>
            <p:ph sz="half" idx="1"/>
          </p:nvPr>
        </p:nvSpPr>
        <p:spPr>
          <a:xfrm>
            <a:off x="838200" y="1609315"/>
            <a:ext cx="6860458" cy="4351338"/>
          </a:xfrm>
        </p:spPr>
        <p:txBody>
          <a:bodyPr>
            <a:noAutofit/>
          </a:bodyPr>
          <a:lstStyle/>
          <a:p>
            <a:r>
              <a:rPr lang="tr-TR" sz="1650" dirty="0">
                <a:latin typeface="Century Gothic" panose="020B0502020202020204" pitchFamily="34" charset="0"/>
              </a:rPr>
              <a:t>Uygulamalı sınavlar hariç, öğretmenlerin ortak değerlendirme yapabilmelerine imkan vermek üzere </a:t>
            </a:r>
            <a:r>
              <a:rPr lang="tr-TR" sz="1650" i="1" dirty="0">
                <a:solidFill>
                  <a:srgbClr val="FF0000"/>
                </a:solidFill>
                <a:latin typeface="Century Gothic" panose="020B0502020202020204" pitchFamily="34" charset="0"/>
              </a:rPr>
              <a:t>okullarda birden fazla şubede okutulan derslerin sınavlarının</a:t>
            </a:r>
            <a:r>
              <a:rPr lang="tr-TR" sz="1650" b="1" i="1" dirty="0">
                <a:solidFill>
                  <a:srgbClr val="FF0000"/>
                </a:solidFill>
                <a:latin typeface="Century Gothic" panose="020B0502020202020204" pitchFamily="34" charset="0"/>
              </a:rPr>
              <a:t> ortak yapılması </a:t>
            </a:r>
            <a:r>
              <a:rPr lang="tr-TR" sz="1650" i="1" dirty="0">
                <a:solidFill>
                  <a:srgbClr val="FF0000"/>
                </a:solidFill>
                <a:latin typeface="Century Gothic" panose="020B0502020202020204" pitchFamily="34" charset="0"/>
              </a:rPr>
              <a:t>esastır.</a:t>
            </a:r>
            <a:endParaRPr lang="tr-TR" sz="1650" i="1" dirty="0">
              <a:latin typeface="Century Gothic" panose="020B0502020202020204" pitchFamily="34" charset="0"/>
            </a:endParaRPr>
          </a:p>
          <a:p>
            <a:pPr lvl="0"/>
            <a:r>
              <a:rPr lang="tr-TR" sz="1650" dirty="0">
                <a:latin typeface="Century Gothic" panose="020B0502020202020204" pitchFamily="34" charset="0"/>
              </a:rPr>
              <a:t>Bir sınıfta bir günde yapılacak yazılı ve uygulamalı sınavların sayısının ikiyi geçmemesi esastır. Ancak zorunlu hâllerde bir sınav daha yapılabilir. Yazılı sınav süresi bir ders saatini aşamaz.</a:t>
            </a:r>
          </a:p>
          <a:p>
            <a:pPr lvl="0"/>
            <a:r>
              <a:rPr lang="tr-TR" sz="1650" i="1" dirty="0">
                <a:solidFill>
                  <a:srgbClr val="FF0000"/>
                </a:solidFill>
                <a:latin typeface="Century Gothic" panose="020B0502020202020204" pitchFamily="34" charset="0"/>
              </a:rPr>
              <a:t>Okul zümreleri, Okul içinde yapılacak olan ortak sınavlar için il sınıf/alan zümreleri tarafından hazırlanan </a:t>
            </a:r>
            <a:r>
              <a:rPr lang="tr-TR" sz="1650" b="1" i="1" dirty="0">
                <a:solidFill>
                  <a:srgbClr val="FF0000"/>
                </a:solidFill>
                <a:latin typeface="Century Gothic" panose="020B0502020202020204" pitchFamily="34" charset="0"/>
              </a:rPr>
              <a:t>konu soru dağılım tablolarında </a:t>
            </a:r>
            <a:r>
              <a:rPr lang="tr-TR" sz="1650" i="1" dirty="0">
                <a:solidFill>
                  <a:srgbClr val="FF0000"/>
                </a:solidFill>
                <a:latin typeface="Century Gothic" panose="020B0502020202020204" pitchFamily="34" charset="0"/>
              </a:rPr>
              <a:t>belirlenen senaryolardan birini seçip sınıf seviyelerinde ortak sınav yapacaktır.</a:t>
            </a:r>
          </a:p>
        </p:txBody>
      </p:sp>
      <p:pic>
        <p:nvPicPr>
          <p:cNvPr id="6" name="İçerik Yer Tutucusu 6">
            <a:extLst>
              <a:ext uri="{FF2B5EF4-FFF2-40B4-BE49-F238E27FC236}">
                <a16:creationId xmlns:a16="http://schemas.microsoft.com/office/drawing/2014/main" id="{5FFDE5EE-B29D-0B41-8D4C-2A52A5DA75F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8062656" y="1607424"/>
            <a:ext cx="3627690" cy="4353229"/>
          </a:xfrm>
          <a:ln>
            <a:solidFill>
              <a:schemeClr val="tx1"/>
            </a:solidFill>
          </a:ln>
        </p:spPr>
      </p:pic>
    </p:spTree>
    <p:extLst>
      <p:ext uri="{BB962C8B-B14F-4D97-AF65-F5344CB8AC3E}">
        <p14:creationId xmlns:p14="http://schemas.microsoft.com/office/powerpoint/2010/main" val="36528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DC0C15"/>
                </a:solidFill>
                <a:latin typeface="Century Gothic" panose="020B0502020202020204" pitchFamily="34" charset="0"/>
              </a:rPr>
              <a:t>5. Okul İçinde Ortak Sınavlar</a:t>
            </a:r>
          </a:p>
        </p:txBody>
      </p:sp>
      <p:sp>
        <p:nvSpPr>
          <p:cNvPr id="3" name="İçerik Yer Tutucusu 2"/>
          <p:cNvSpPr>
            <a:spLocks noGrp="1"/>
          </p:cNvSpPr>
          <p:nvPr>
            <p:ph sz="half" idx="1"/>
          </p:nvPr>
        </p:nvSpPr>
        <p:spPr>
          <a:xfrm>
            <a:off x="838200" y="1609315"/>
            <a:ext cx="10515600" cy="4351338"/>
          </a:xfrm>
        </p:spPr>
        <p:txBody>
          <a:bodyPr>
            <a:noAutofit/>
          </a:bodyPr>
          <a:lstStyle/>
          <a:p>
            <a:pPr lvl="0"/>
            <a:r>
              <a:rPr lang="tr-TR" sz="1650" dirty="0">
                <a:latin typeface="Century Gothic" panose="020B0502020202020204" pitchFamily="34" charset="0"/>
              </a:rPr>
              <a:t>Okullarda branş zümrelerince hazırlanan sınavlarda </a:t>
            </a:r>
            <a:r>
              <a:rPr lang="tr-TR" sz="1650" i="1" dirty="0">
                <a:solidFill>
                  <a:srgbClr val="DC0C15"/>
                </a:solidFill>
                <a:latin typeface="Century Gothic" panose="020B0502020202020204" pitchFamily="34" charset="0"/>
              </a:rPr>
              <a:t>cevapların öğrenciler tarafından oluşturulduğu farklı türde bilişsel kazanımları ölçen </a:t>
            </a:r>
            <a:r>
              <a:rPr lang="tr-TR" sz="1650" b="1" i="1" dirty="0">
                <a:solidFill>
                  <a:srgbClr val="DC0C15"/>
                </a:solidFill>
                <a:latin typeface="Century Gothic" panose="020B0502020202020204" pitchFamily="34" charset="0"/>
              </a:rPr>
              <a:t>açık uçlu </a:t>
            </a:r>
            <a:r>
              <a:rPr lang="tr-TR" sz="1650" i="1" dirty="0">
                <a:solidFill>
                  <a:srgbClr val="DC0C15"/>
                </a:solidFill>
                <a:latin typeface="Century Gothic" panose="020B0502020202020204" pitchFamily="34" charset="0"/>
              </a:rPr>
              <a:t>veya</a:t>
            </a:r>
            <a:r>
              <a:rPr lang="tr-TR" sz="1650" b="1" i="1" dirty="0">
                <a:solidFill>
                  <a:srgbClr val="DC0C15"/>
                </a:solidFill>
                <a:latin typeface="Century Gothic" panose="020B0502020202020204" pitchFamily="34" charset="0"/>
              </a:rPr>
              <a:t> açık uçlu ve kısa cevaplı sorular</a:t>
            </a:r>
            <a:r>
              <a:rPr lang="tr-TR" sz="1650" b="1" i="1" dirty="0">
                <a:solidFill>
                  <a:srgbClr val="FF0000"/>
                </a:solidFill>
                <a:latin typeface="Century Gothic" panose="020B0502020202020204" pitchFamily="34" charset="0"/>
              </a:rPr>
              <a:t> </a:t>
            </a:r>
            <a:r>
              <a:rPr lang="tr-TR" sz="1650" dirty="0">
                <a:latin typeface="Century Gothic" panose="020B0502020202020204" pitchFamily="34" charset="0"/>
              </a:rPr>
              <a:t>kullanılacaktır.</a:t>
            </a:r>
          </a:p>
          <a:p>
            <a:pPr lvl="0"/>
            <a:r>
              <a:rPr lang="tr-TR" sz="1650" dirty="0">
                <a:latin typeface="Century Gothic" panose="020B0502020202020204" pitchFamily="34" charset="0"/>
              </a:rPr>
              <a:t>İkili eğitim yapılan okullarda sınavlar öğrencilerin kendi okul saatinde yapılacaktır. Bu okullarda öğrencilere aynı güçlük düzeyinde farklı sorular sorulacaktır.</a:t>
            </a:r>
          </a:p>
          <a:p>
            <a:pPr lvl="0"/>
            <a:r>
              <a:rPr lang="tr-TR" sz="1650" dirty="0">
                <a:latin typeface="Century Gothic" panose="020B0502020202020204" pitchFamily="34" charset="0"/>
              </a:rPr>
              <a:t>Ülke, il veya ilçe genelinde ortak sınavların yapılacağı tarihlerde başka sınav yapılmayacaktır. Bu tarihlerde eğitim-öğretime devam edilecektir.</a:t>
            </a:r>
          </a:p>
          <a:p>
            <a:pPr lvl="0"/>
            <a:endParaRPr lang="tr-TR" sz="1650" dirty="0">
              <a:latin typeface="Century Gothic" panose="020B0502020202020204" pitchFamily="34" charset="0"/>
            </a:endParaRPr>
          </a:p>
        </p:txBody>
      </p:sp>
    </p:spTree>
    <p:extLst>
      <p:ext uri="{BB962C8B-B14F-4D97-AF65-F5344CB8AC3E}">
        <p14:creationId xmlns:p14="http://schemas.microsoft.com/office/powerpoint/2010/main" val="270023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DC0C15"/>
                </a:solidFill>
                <a:latin typeface="Century Gothic" panose="020B0502020202020204" pitchFamily="34" charset="0"/>
              </a:rPr>
              <a:t>6. Puanlama ve Değerlendirme</a:t>
            </a:r>
          </a:p>
        </p:txBody>
      </p:sp>
      <p:sp>
        <p:nvSpPr>
          <p:cNvPr id="3" name="İçerik Yer Tutucusu 2"/>
          <p:cNvSpPr>
            <a:spLocks noGrp="1"/>
          </p:cNvSpPr>
          <p:nvPr>
            <p:ph sz="half" idx="1"/>
          </p:nvPr>
        </p:nvSpPr>
        <p:spPr>
          <a:xfrm>
            <a:off x="838200" y="1609315"/>
            <a:ext cx="6860458" cy="4351338"/>
          </a:xfrm>
        </p:spPr>
        <p:txBody>
          <a:bodyPr>
            <a:noAutofit/>
          </a:bodyPr>
          <a:lstStyle/>
          <a:p>
            <a:pPr lvl="0"/>
            <a:r>
              <a:rPr lang="tr-TR" sz="1650" dirty="0">
                <a:latin typeface="Century Gothic" panose="020B0502020202020204" pitchFamily="34" charset="0"/>
              </a:rPr>
              <a:t>Ülke, il veya ilçe genelinde yapılacak ortak sınavlar, okullarda yapılan tüm sınavlar gibi notla değerlendirilecektir. Sınavların ağırlığı diğer sınavlarla aynı olacaktır. Öğrenciler, 100(Yüz) üzerinden aldığı puanları daha önceden olduğu gibi e-Okul sistemi üzerinden görecektir. </a:t>
            </a:r>
          </a:p>
          <a:p>
            <a:r>
              <a:rPr lang="tr-TR" sz="1650" dirty="0">
                <a:latin typeface="Century Gothic" panose="020B0502020202020204" pitchFamily="34" charset="0"/>
              </a:rPr>
              <a:t>Türkçe, Türk dili ve edebiyatı, yabancı dil derslerinin uygulama sınavları dinleme ve konuşma becerilerini ölçecek şekilde yapılacaktır. Dinleme ve konuşma becerilerini ölçen sınavlar ayrı ayrı puanlanacaktır. </a:t>
            </a:r>
          </a:p>
          <a:p>
            <a:r>
              <a:rPr lang="tr-TR" sz="1650" i="1" dirty="0">
                <a:solidFill>
                  <a:srgbClr val="DC0C15"/>
                </a:solidFill>
                <a:latin typeface="Century Gothic" panose="020B0502020202020204" pitchFamily="34" charset="0"/>
              </a:rPr>
              <a:t>Türkçe ve yabancı dil derslerinin sınav puanları; </a:t>
            </a:r>
            <a:r>
              <a:rPr lang="tr-TR" sz="1650" b="1" i="1" dirty="0">
                <a:solidFill>
                  <a:srgbClr val="DC0C15"/>
                </a:solidFill>
                <a:latin typeface="Century Gothic" panose="020B0502020202020204" pitchFamily="34" charset="0"/>
              </a:rPr>
              <a:t>yazılı sınavın %50’si, dinleme sınavının %25'i ve konuşma sınavının %25'i </a:t>
            </a:r>
            <a:r>
              <a:rPr lang="tr-TR" sz="1650" i="1" dirty="0">
                <a:solidFill>
                  <a:srgbClr val="DC0C15"/>
                </a:solidFill>
                <a:latin typeface="Century Gothic" panose="020B0502020202020204" pitchFamily="34" charset="0"/>
              </a:rPr>
              <a:t>alınarak hesaplanacaktır.</a:t>
            </a:r>
          </a:p>
          <a:p>
            <a:r>
              <a:rPr lang="tr-TR" sz="1650" i="1" dirty="0">
                <a:solidFill>
                  <a:srgbClr val="DC0C15"/>
                </a:solidFill>
                <a:latin typeface="Century Gothic" panose="020B0502020202020204" pitchFamily="34" charset="0"/>
              </a:rPr>
              <a:t>Türk dili ve edebiyatı dersinin sınav puanları; </a:t>
            </a:r>
            <a:r>
              <a:rPr lang="tr-TR" sz="1650" b="1" i="1" dirty="0">
                <a:solidFill>
                  <a:srgbClr val="DC0C15"/>
                </a:solidFill>
                <a:latin typeface="Century Gothic" panose="020B0502020202020204" pitchFamily="34" charset="0"/>
              </a:rPr>
              <a:t>yazılı sınavın %70’i, dinleme sınavının %15'i ve konuşma sınavının %15'i </a:t>
            </a:r>
            <a:r>
              <a:rPr lang="tr-TR" sz="1650" i="1" dirty="0">
                <a:solidFill>
                  <a:srgbClr val="DC0C15"/>
                </a:solidFill>
                <a:latin typeface="Century Gothic" panose="020B0502020202020204" pitchFamily="34" charset="0"/>
              </a:rPr>
              <a:t>alınarak hesaplanacaktır.</a:t>
            </a:r>
          </a:p>
        </p:txBody>
      </p:sp>
      <p:pic>
        <p:nvPicPr>
          <p:cNvPr id="7" name="İçerik Yer Tutucusu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062656" y="1609314"/>
            <a:ext cx="3627692" cy="4353231"/>
          </a:xfrm>
        </p:spPr>
      </p:pic>
    </p:spTree>
    <p:extLst>
      <p:ext uri="{BB962C8B-B14F-4D97-AF65-F5344CB8AC3E}">
        <p14:creationId xmlns:p14="http://schemas.microsoft.com/office/powerpoint/2010/main" val="142213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 calcmode="lin" valueType="num">
                                      <p:cBhvr additive="base">
                                        <p:cTn id="2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additive="base">
                                        <p:cTn id="3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additive="base">
                                        <p:cTn id="3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807</Words>
  <Application>Microsoft Office PowerPoint</Application>
  <PresentationFormat>Geniş ekran</PresentationFormat>
  <Paragraphs>66</Paragraphs>
  <Slides>12</Slides>
  <Notes>6</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12</vt:i4>
      </vt:variant>
    </vt:vector>
  </HeadingPairs>
  <TitlesOfParts>
    <vt:vector size="18" baseType="lpstr">
      <vt:lpstr>Arial</vt:lpstr>
      <vt:lpstr>Calibri</vt:lpstr>
      <vt:lpstr>Calibri Light</vt:lpstr>
      <vt:lpstr>Century Gothic</vt:lpstr>
      <vt:lpstr>Times New Roman</vt:lpstr>
      <vt:lpstr>Office Teması</vt:lpstr>
      <vt:lpstr>ORTAK SINAVLAR İLE İLGİLİ BİLİNMESİ GEREKENLER</vt:lpstr>
      <vt:lpstr>1. Ölçme ve Değerlendirme Yönetmeliği</vt:lpstr>
      <vt:lpstr>1. Ölçme ve Değerlendirme Yönetmeliği</vt:lpstr>
      <vt:lpstr>2. İlkokullarda Ölçme ve Değerlendirme</vt:lpstr>
      <vt:lpstr>3. Ülke Geneli Ortak Sınav Tarihleri</vt:lpstr>
      <vt:lpstr>4. İl Geneli Ortak Sınav Tarihleri</vt:lpstr>
      <vt:lpstr>5. Okul İçinde Ortak Sınavlar</vt:lpstr>
      <vt:lpstr>5. Okul İçinde Ortak Sınavlar</vt:lpstr>
      <vt:lpstr>6. Puanlama ve Değerlendirme</vt:lpstr>
      <vt:lpstr>6. Puanlama ve Değerlendirme</vt:lpstr>
      <vt:lpstr>7. Ortak Sınavlara Katılım</vt:lpstr>
      <vt:lpstr>8. İncelenmesi Gereken 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SahinOZBILICI</dc:creator>
  <cp:lastModifiedBy>Bilim Havuzu</cp:lastModifiedBy>
  <cp:revision>39</cp:revision>
  <dcterms:created xsi:type="dcterms:W3CDTF">2023-09-27T11:37:02Z</dcterms:created>
  <dcterms:modified xsi:type="dcterms:W3CDTF">2024-02-27T05:59:43Z</dcterms:modified>
</cp:coreProperties>
</file>